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4"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9" d="100"/>
          <a:sy n="139" d="100"/>
        </p:scale>
        <p:origin x="-120" y="-10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D8E13D-6A21-45B8-9679-5FAB4E1A1A6C}" type="doc">
      <dgm:prSet loTypeId="urn:microsoft.com/office/officeart/2005/8/layout/process1" loCatId="process" qsTypeId="urn:microsoft.com/office/officeart/2005/8/quickstyle/simple1" qsCatId="simple" csTypeId="urn:microsoft.com/office/officeart/2005/8/colors/colorful1" csCatId="colorful" phldr="1"/>
      <dgm:spPr/>
    </dgm:pt>
    <dgm:pt modelId="{8AC2CFA3-8CD7-41BA-B94C-74CD7432F97A}">
      <dgm:prSet phldrT="[Text]" custT="1"/>
      <dgm:spPr/>
      <dgm:t>
        <a:bodyPr/>
        <a:lstStyle/>
        <a:p>
          <a:pPr algn="ctr"/>
          <a:r>
            <a:rPr lang="en-GB" sz="2400" b="1" dirty="0" smtClean="0">
              <a:solidFill>
                <a:schemeClr val="tx1"/>
              </a:solidFill>
            </a:rPr>
            <a:t>School Strategy</a:t>
          </a:r>
        </a:p>
        <a:p>
          <a:pPr algn="ctr"/>
          <a:endParaRPr lang="en-GB" sz="2400" b="1" dirty="0" smtClean="0">
            <a:solidFill>
              <a:schemeClr val="tx1"/>
            </a:solidFill>
          </a:endParaRPr>
        </a:p>
        <a:p>
          <a:pPr algn="ctr"/>
          <a:r>
            <a:rPr lang="en-GB" sz="1800" dirty="0" smtClean="0">
              <a:solidFill>
                <a:schemeClr val="bg1"/>
              </a:solidFill>
            </a:rPr>
            <a:t>Agreed by the Board</a:t>
          </a:r>
        </a:p>
        <a:p>
          <a:pPr algn="l"/>
          <a:r>
            <a:rPr lang="en-GB" sz="1800" dirty="0" smtClean="0">
              <a:solidFill>
                <a:schemeClr val="bg1"/>
              </a:solidFill>
            </a:rPr>
            <a:t>Sets out the vision for the school and its broad ambitions</a:t>
          </a:r>
        </a:p>
        <a:p>
          <a:pPr algn="l"/>
          <a:r>
            <a:rPr lang="en-GB" sz="1800" dirty="0" smtClean="0">
              <a:solidFill>
                <a:schemeClr val="bg1"/>
              </a:solidFill>
            </a:rPr>
            <a:t>Developed in discussion with leaders, teachers, parents and students</a:t>
          </a:r>
          <a:endParaRPr lang="en-GB" sz="1800" dirty="0">
            <a:solidFill>
              <a:schemeClr val="bg1"/>
            </a:solidFill>
          </a:endParaRPr>
        </a:p>
      </dgm:t>
    </dgm:pt>
    <dgm:pt modelId="{50875D2C-7BD0-4DD3-8CE9-A8F6C575287F}" type="parTrans" cxnId="{595EA526-63E3-491D-921B-9535DB67D1D5}">
      <dgm:prSet/>
      <dgm:spPr/>
      <dgm:t>
        <a:bodyPr/>
        <a:lstStyle/>
        <a:p>
          <a:endParaRPr lang="en-GB"/>
        </a:p>
      </dgm:t>
    </dgm:pt>
    <dgm:pt modelId="{1F1D4F3D-B34D-4A20-B735-3C58DAE1AE83}" type="sibTrans" cxnId="{595EA526-63E3-491D-921B-9535DB67D1D5}">
      <dgm:prSet/>
      <dgm:spPr/>
      <dgm:t>
        <a:bodyPr/>
        <a:lstStyle/>
        <a:p>
          <a:endParaRPr lang="en-GB"/>
        </a:p>
      </dgm:t>
    </dgm:pt>
    <dgm:pt modelId="{FF1CB965-B773-4BE4-B760-600CE77E006E}">
      <dgm:prSet phldrT="[Text]" custT="1"/>
      <dgm:spPr/>
      <dgm:t>
        <a:bodyPr/>
        <a:lstStyle/>
        <a:p>
          <a:pPr algn="ctr"/>
          <a:r>
            <a:rPr lang="en-GB" sz="2400" b="1" dirty="0" smtClean="0">
              <a:solidFill>
                <a:schemeClr val="tx1"/>
              </a:solidFill>
            </a:rPr>
            <a:t>School Development Plan</a:t>
          </a:r>
        </a:p>
        <a:p>
          <a:pPr algn="ctr"/>
          <a:endParaRPr lang="en-GB" sz="2400" dirty="0" smtClean="0">
            <a:solidFill>
              <a:schemeClr val="tx1"/>
            </a:solidFill>
          </a:endParaRPr>
        </a:p>
        <a:p>
          <a:pPr algn="l"/>
          <a:r>
            <a:rPr lang="en-GB" sz="1800" dirty="0" smtClean="0"/>
            <a:t>Developed by SLT based on Strategy</a:t>
          </a:r>
        </a:p>
        <a:p>
          <a:pPr algn="l"/>
          <a:r>
            <a:rPr lang="en-GB" sz="1800" dirty="0" smtClean="0"/>
            <a:t>Details how strategy is to be implemented</a:t>
          </a:r>
        </a:p>
        <a:p>
          <a:pPr algn="l"/>
          <a:r>
            <a:rPr lang="en-GB" sz="1800" dirty="0" smtClean="0"/>
            <a:t>Agreed by the Board</a:t>
          </a:r>
          <a:endParaRPr lang="en-GB" sz="1800" dirty="0"/>
        </a:p>
      </dgm:t>
    </dgm:pt>
    <dgm:pt modelId="{57F4FC68-324B-4867-B235-E5A0FF90802B}" type="parTrans" cxnId="{39180886-8FA4-4EBE-A272-9C3317306A9F}">
      <dgm:prSet/>
      <dgm:spPr/>
      <dgm:t>
        <a:bodyPr/>
        <a:lstStyle/>
        <a:p>
          <a:endParaRPr lang="en-GB"/>
        </a:p>
      </dgm:t>
    </dgm:pt>
    <dgm:pt modelId="{F393C8FA-2F7F-4F87-B873-439C15EA9EFA}" type="sibTrans" cxnId="{39180886-8FA4-4EBE-A272-9C3317306A9F}">
      <dgm:prSet/>
      <dgm:spPr/>
      <dgm:t>
        <a:bodyPr/>
        <a:lstStyle/>
        <a:p>
          <a:endParaRPr lang="en-GB"/>
        </a:p>
      </dgm:t>
    </dgm:pt>
    <dgm:pt modelId="{9BBCF129-2F7C-4827-9ECC-687B9CA666FB}">
      <dgm:prSet phldrT="[Text]" custT="1"/>
      <dgm:spPr/>
      <dgm:t>
        <a:bodyPr/>
        <a:lstStyle/>
        <a:p>
          <a:pPr algn="ctr"/>
          <a:r>
            <a:rPr lang="en-GB" sz="2400" b="1" dirty="0" smtClean="0">
              <a:solidFill>
                <a:schemeClr val="tx1"/>
              </a:solidFill>
            </a:rPr>
            <a:t>Delivery</a:t>
          </a:r>
        </a:p>
        <a:p>
          <a:pPr algn="ctr"/>
          <a:endParaRPr lang="en-GB" sz="2400" b="1" dirty="0" smtClean="0">
            <a:solidFill>
              <a:schemeClr val="tx1"/>
            </a:solidFill>
          </a:endParaRPr>
        </a:p>
        <a:p>
          <a:pPr algn="ctr"/>
          <a:endParaRPr lang="en-GB" sz="2400" b="1" dirty="0" smtClean="0">
            <a:solidFill>
              <a:schemeClr val="tx1"/>
            </a:solidFill>
          </a:endParaRPr>
        </a:p>
        <a:p>
          <a:pPr algn="l"/>
          <a:r>
            <a:rPr lang="en-GB" sz="1800" dirty="0" smtClean="0"/>
            <a:t>Led by SLT with Staff</a:t>
          </a:r>
        </a:p>
        <a:p>
          <a:pPr algn="l"/>
          <a:r>
            <a:rPr lang="en-GB" sz="1800" dirty="0" smtClean="0"/>
            <a:t>Monitored by Governors, parents and students</a:t>
          </a:r>
        </a:p>
        <a:p>
          <a:pPr algn="l"/>
          <a:r>
            <a:rPr lang="en-GB" sz="1800" dirty="0" smtClean="0"/>
            <a:t>Evaluated via KPIs and DATA</a:t>
          </a:r>
          <a:endParaRPr lang="en-GB" sz="1800" dirty="0"/>
        </a:p>
      </dgm:t>
    </dgm:pt>
    <dgm:pt modelId="{EECB3138-F558-4675-B4CF-A0B1CC5A19E0}" type="parTrans" cxnId="{2A14C731-1666-48FA-AF6C-8A11CED2059D}">
      <dgm:prSet/>
      <dgm:spPr/>
      <dgm:t>
        <a:bodyPr/>
        <a:lstStyle/>
        <a:p>
          <a:endParaRPr lang="en-GB"/>
        </a:p>
      </dgm:t>
    </dgm:pt>
    <dgm:pt modelId="{3422D472-A2AD-4C89-AF9C-A6109FFEE625}" type="sibTrans" cxnId="{2A14C731-1666-48FA-AF6C-8A11CED2059D}">
      <dgm:prSet/>
      <dgm:spPr/>
      <dgm:t>
        <a:bodyPr/>
        <a:lstStyle/>
        <a:p>
          <a:endParaRPr lang="en-GB"/>
        </a:p>
      </dgm:t>
    </dgm:pt>
    <dgm:pt modelId="{7CD46FEB-E225-4334-BC7E-FB2D9B401587}" type="pres">
      <dgm:prSet presAssocID="{37D8E13D-6A21-45B8-9679-5FAB4E1A1A6C}" presName="Name0" presStyleCnt="0">
        <dgm:presLayoutVars>
          <dgm:dir/>
          <dgm:resizeHandles val="exact"/>
        </dgm:presLayoutVars>
      </dgm:prSet>
      <dgm:spPr/>
    </dgm:pt>
    <dgm:pt modelId="{27766FD5-C7C7-4212-BC1D-D9877862E311}" type="pres">
      <dgm:prSet presAssocID="{8AC2CFA3-8CD7-41BA-B94C-74CD7432F97A}" presName="node" presStyleLbl="node1" presStyleIdx="0" presStyleCnt="3" custScaleX="105282" custScaleY="110895">
        <dgm:presLayoutVars>
          <dgm:bulletEnabled val="1"/>
        </dgm:presLayoutVars>
      </dgm:prSet>
      <dgm:spPr/>
      <dgm:t>
        <a:bodyPr/>
        <a:lstStyle/>
        <a:p>
          <a:endParaRPr lang="en-GB"/>
        </a:p>
      </dgm:t>
    </dgm:pt>
    <dgm:pt modelId="{5B5F3EA8-78BF-4302-83B8-52A8FC60099C}" type="pres">
      <dgm:prSet presAssocID="{1F1D4F3D-B34D-4A20-B735-3C58DAE1AE83}" presName="sibTrans" presStyleLbl="sibTrans2D1" presStyleIdx="0" presStyleCnt="2"/>
      <dgm:spPr/>
      <dgm:t>
        <a:bodyPr/>
        <a:lstStyle/>
        <a:p>
          <a:endParaRPr lang="en-GB"/>
        </a:p>
      </dgm:t>
    </dgm:pt>
    <dgm:pt modelId="{ABFF0DB6-FC42-4952-BB8A-7B4785195A88}" type="pres">
      <dgm:prSet presAssocID="{1F1D4F3D-B34D-4A20-B735-3C58DAE1AE83}" presName="connectorText" presStyleLbl="sibTrans2D1" presStyleIdx="0" presStyleCnt="2"/>
      <dgm:spPr/>
      <dgm:t>
        <a:bodyPr/>
        <a:lstStyle/>
        <a:p>
          <a:endParaRPr lang="en-GB"/>
        </a:p>
      </dgm:t>
    </dgm:pt>
    <dgm:pt modelId="{BAB58B3F-109F-498F-8DAF-93F6BBC91CFF}" type="pres">
      <dgm:prSet presAssocID="{FF1CB965-B773-4BE4-B760-600CE77E006E}" presName="node" presStyleLbl="node1" presStyleIdx="1" presStyleCnt="3" custScaleX="104001" custScaleY="110895" custLinFactNeighborX="-10222" custLinFactNeighborY="425">
        <dgm:presLayoutVars>
          <dgm:bulletEnabled val="1"/>
        </dgm:presLayoutVars>
      </dgm:prSet>
      <dgm:spPr/>
      <dgm:t>
        <a:bodyPr/>
        <a:lstStyle/>
        <a:p>
          <a:endParaRPr lang="en-GB"/>
        </a:p>
      </dgm:t>
    </dgm:pt>
    <dgm:pt modelId="{35577CF6-EAF0-496B-9EBC-A5ED4CF0CD8E}" type="pres">
      <dgm:prSet presAssocID="{F393C8FA-2F7F-4F87-B873-439C15EA9EFA}" presName="sibTrans" presStyleLbl="sibTrans2D1" presStyleIdx="1" presStyleCnt="2"/>
      <dgm:spPr/>
      <dgm:t>
        <a:bodyPr/>
        <a:lstStyle/>
        <a:p>
          <a:endParaRPr lang="en-GB"/>
        </a:p>
      </dgm:t>
    </dgm:pt>
    <dgm:pt modelId="{F1FF302A-1741-4C73-90BE-D8961FACD941}" type="pres">
      <dgm:prSet presAssocID="{F393C8FA-2F7F-4F87-B873-439C15EA9EFA}" presName="connectorText" presStyleLbl="sibTrans2D1" presStyleIdx="1" presStyleCnt="2"/>
      <dgm:spPr/>
      <dgm:t>
        <a:bodyPr/>
        <a:lstStyle/>
        <a:p>
          <a:endParaRPr lang="en-GB"/>
        </a:p>
      </dgm:t>
    </dgm:pt>
    <dgm:pt modelId="{B50278D4-3347-4F5B-BEE2-A5560F94DD3C}" type="pres">
      <dgm:prSet presAssocID="{9BBCF129-2F7C-4827-9ECC-687B9CA666FB}" presName="node" presStyleLbl="node1" presStyleIdx="2" presStyleCnt="3" custScaleX="96311" custScaleY="107821" custLinFactNeighborX="-8910" custLinFactNeighborY="1554">
        <dgm:presLayoutVars>
          <dgm:bulletEnabled val="1"/>
        </dgm:presLayoutVars>
      </dgm:prSet>
      <dgm:spPr/>
      <dgm:t>
        <a:bodyPr/>
        <a:lstStyle/>
        <a:p>
          <a:endParaRPr lang="en-GB"/>
        </a:p>
      </dgm:t>
    </dgm:pt>
  </dgm:ptLst>
  <dgm:cxnLst>
    <dgm:cxn modelId="{987AD175-7683-BF49-A46B-519429B796F6}" type="presOf" srcId="{F393C8FA-2F7F-4F87-B873-439C15EA9EFA}" destId="{35577CF6-EAF0-496B-9EBC-A5ED4CF0CD8E}" srcOrd="0" destOrd="0" presId="urn:microsoft.com/office/officeart/2005/8/layout/process1"/>
    <dgm:cxn modelId="{CD4C5486-8417-9645-BDFD-F5A7AF615429}" type="presOf" srcId="{1F1D4F3D-B34D-4A20-B735-3C58DAE1AE83}" destId="{ABFF0DB6-FC42-4952-BB8A-7B4785195A88}" srcOrd="1" destOrd="0" presId="urn:microsoft.com/office/officeart/2005/8/layout/process1"/>
    <dgm:cxn modelId="{244CE819-B245-AF41-865B-69FA563371D2}" type="presOf" srcId="{FF1CB965-B773-4BE4-B760-600CE77E006E}" destId="{BAB58B3F-109F-498F-8DAF-93F6BBC91CFF}" srcOrd="0" destOrd="0" presId="urn:microsoft.com/office/officeart/2005/8/layout/process1"/>
    <dgm:cxn modelId="{38C02EE8-89D2-C54E-A02B-AA073E8CFFC6}" type="presOf" srcId="{1F1D4F3D-B34D-4A20-B735-3C58DAE1AE83}" destId="{5B5F3EA8-78BF-4302-83B8-52A8FC60099C}" srcOrd="0" destOrd="0" presId="urn:microsoft.com/office/officeart/2005/8/layout/process1"/>
    <dgm:cxn modelId="{39180886-8FA4-4EBE-A272-9C3317306A9F}" srcId="{37D8E13D-6A21-45B8-9679-5FAB4E1A1A6C}" destId="{FF1CB965-B773-4BE4-B760-600CE77E006E}" srcOrd="1" destOrd="0" parTransId="{57F4FC68-324B-4867-B235-E5A0FF90802B}" sibTransId="{F393C8FA-2F7F-4F87-B873-439C15EA9EFA}"/>
    <dgm:cxn modelId="{595EA526-63E3-491D-921B-9535DB67D1D5}" srcId="{37D8E13D-6A21-45B8-9679-5FAB4E1A1A6C}" destId="{8AC2CFA3-8CD7-41BA-B94C-74CD7432F97A}" srcOrd="0" destOrd="0" parTransId="{50875D2C-7BD0-4DD3-8CE9-A8F6C575287F}" sibTransId="{1F1D4F3D-B34D-4A20-B735-3C58DAE1AE83}"/>
    <dgm:cxn modelId="{2A14C731-1666-48FA-AF6C-8A11CED2059D}" srcId="{37D8E13D-6A21-45B8-9679-5FAB4E1A1A6C}" destId="{9BBCF129-2F7C-4827-9ECC-687B9CA666FB}" srcOrd="2" destOrd="0" parTransId="{EECB3138-F558-4675-B4CF-A0B1CC5A19E0}" sibTransId="{3422D472-A2AD-4C89-AF9C-A6109FFEE625}"/>
    <dgm:cxn modelId="{6978D02E-6246-0F42-A031-0B566D3B0839}" type="presOf" srcId="{8AC2CFA3-8CD7-41BA-B94C-74CD7432F97A}" destId="{27766FD5-C7C7-4212-BC1D-D9877862E311}" srcOrd="0" destOrd="0" presId="urn:microsoft.com/office/officeart/2005/8/layout/process1"/>
    <dgm:cxn modelId="{8170A307-B458-FE4C-8C5B-102A9F22D432}" type="presOf" srcId="{37D8E13D-6A21-45B8-9679-5FAB4E1A1A6C}" destId="{7CD46FEB-E225-4334-BC7E-FB2D9B401587}" srcOrd="0" destOrd="0" presId="urn:microsoft.com/office/officeart/2005/8/layout/process1"/>
    <dgm:cxn modelId="{052EB969-3CCC-2A48-AAFC-14036FE74D91}" type="presOf" srcId="{9BBCF129-2F7C-4827-9ECC-687B9CA666FB}" destId="{B50278D4-3347-4F5B-BEE2-A5560F94DD3C}" srcOrd="0" destOrd="0" presId="urn:microsoft.com/office/officeart/2005/8/layout/process1"/>
    <dgm:cxn modelId="{96FBAA0B-0E0B-2A4B-A961-C8CB4D4CFEAC}" type="presOf" srcId="{F393C8FA-2F7F-4F87-B873-439C15EA9EFA}" destId="{F1FF302A-1741-4C73-90BE-D8961FACD941}" srcOrd="1" destOrd="0" presId="urn:microsoft.com/office/officeart/2005/8/layout/process1"/>
    <dgm:cxn modelId="{63D4F320-9688-1148-9DD0-86B04D8A9A21}" type="presParOf" srcId="{7CD46FEB-E225-4334-BC7E-FB2D9B401587}" destId="{27766FD5-C7C7-4212-BC1D-D9877862E311}" srcOrd="0" destOrd="0" presId="urn:microsoft.com/office/officeart/2005/8/layout/process1"/>
    <dgm:cxn modelId="{A89DA9AD-E21C-DB4F-B275-7CBA01752712}" type="presParOf" srcId="{7CD46FEB-E225-4334-BC7E-FB2D9B401587}" destId="{5B5F3EA8-78BF-4302-83B8-52A8FC60099C}" srcOrd="1" destOrd="0" presId="urn:microsoft.com/office/officeart/2005/8/layout/process1"/>
    <dgm:cxn modelId="{E5DA9914-246B-1D40-91B8-A20B9548D608}" type="presParOf" srcId="{5B5F3EA8-78BF-4302-83B8-52A8FC60099C}" destId="{ABFF0DB6-FC42-4952-BB8A-7B4785195A88}" srcOrd="0" destOrd="0" presId="urn:microsoft.com/office/officeart/2005/8/layout/process1"/>
    <dgm:cxn modelId="{432979EA-4F61-4B42-A472-F0E05CE741F0}" type="presParOf" srcId="{7CD46FEB-E225-4334-BC7E-FB2D9B401587}" destId="{BAB58B3F-109F-498F-8DAF-93F6BBC91CFF}" srcOrd="2" destOrd="0" presId="urn:microsoft.com/office/officeart/2005/8/layout/process1"/>
    <dgm:cxn modelId="{E7D5D0D6-DDEC-CF4A-8E1A-2E738455BF9B}" type="presParOf" srcId="{7CD46FEB-E225-4334-BC7E-FB2D9B401587}" destId="{35577CF6-EAF0-496B-9EBC-A5ED4CF0CD8E}" srcOrd="3" destOrd="0" presId="urn:microsoft.com/office/officeart/2005/8/layout/process1"/>
    <dgm:cxn modelId="{97CABF8C-B297-B043-92D9-3ECB4EFE0B6F}" type="presParOf" srcId="{35577CF6-EAF0-496B-9EBC-A5ED4CF0CD8E}" destId="{F1FF302A-1741-4C73-90BE-D8961FACD941}" srcOrd="0" destOrd="0" presId="urn:microsoft.com/office/officeart/2005/8/layout/process1"/>
    <dgm:cxn modelId="{49F08B3D-0AAF-6D4B-B04E-D6733FE53D15}" type="presParOf" srcId="{7CD46FEB-E225-4334-BC7E-FB2D9B401587}" destId="{B50278D4-3347-4F5B-BEE2-A5560F94DD3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66FD5-C7C7-4212-BC1D-D9877862E311}">
      <dsp:nvSpPr>
        <dsp:cNvPr id="0" name=""/>
        <dsp:cNvSpPr/>
      </dsp:nvSpPr>
      <dsp:spPr>
        <a:xfrm>
          <a:off x="996" y="51988"/>
          <a:ext cx="2246453" cy="4421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tx1"/>
              </a:solidFill>
            </a:rPr>
            <a:t>School Strategy</a:t>
          </a:r>
        </a:p>
        <a:p>
          <a:pPr lvl="0" algn="ctr" defTabSz="1066800">
            <a:lnSpc>
              <a:spcPct val="90000"/>
            </a:lnSpc>
            <a:spcBef>
              <a:spcPct val="0"/>
            </a:spcBef>
            <a:spcAft>
              <a:spcPct val="35000"/>
            </a:spcAft>
          </a:pPr>
          <a:endParaRPr lang="en-GB" sz="2400" b="1" kern="1200" dirty="0" smtClean="0">
            <a:solidFill>
              <a:schemeClr val="tx1"/>
            </a:solidFill>
          </a:endParaRPr>
        </a:p>
        <a:p>
          <a:pPr lvl="0" algn="ctr" defTabSz="1066800">
            <a:lnSpc>
              <a:spcPct val="90000"/>
            </a:lnSpc>
            <a:spcBef>
              <a:spcPct val="0"/>
            </a:spcBef>
            <a:spcAft>
              <a:spcPct val="35000"/>
            </a:spcAft>
          </a:pPr>
          <a:r>
            <a:rPr lang="en-GB" sz="1800" kern="1200" dirty="0" smtClean="0">
              <a:solidFill>
                <a:schemeClr val="bg1"/>
              </a:solidFill>
            </a:rPr>
            <a:t>Agreed by the Board</a:t>
          </a:r>
        </a:p>
        <a:p>
          <a:pPr lvl="0" algn="l" defTabSz="1066800">
            <a:lnSpc>
              <a:spcPct val="90000"/>
            </a:lnSpc>
            <a:spcBef>
              <a:spcPct val="0"/>
            </a:spcBef>
            <a:spcAft>
              <a:spcPct val="35000"/>
            </a:spcAft>
          </a:pPr>
          <a:r>
            <a:rPr lang="en-GB" sz="1800" kern="1200" dirty="0" smtClean="0">
              <a:solidFill>
                <a:schemeClr val="bg1"/>
              </a:solidFill>
            </a:rPr>
            <a:t>Sets out the vision for the school and its broad ambitions</a:t>
          </a:r>
        </a:p>
        <a:p>
          <a:pPr lvl="0" algn="l" defTabSz="1066800">
            <a:lnSpc>
              <a:spcPct val="90000"/>
            </a:lnSpc>
            <a:spcBef>
              <a:spcPct val="0"/>
            </a:spcBef>
            <a:spcAft>
              <a:spcPct val="35000"/>
            </a:spcAft>
          </a:pPr>
          <a:r>
            <a:rPr lang="en-GB" sz="1800" kern="1200" dirty="0" smtClean="0">
              <a:solidFill>
                <a:schemeClr val="bg1"/>
              </a:solidFill>
            </a:rPr>
            <a:t>Developed in discussion with leaders, teachers, parents and students</a:t>
          </a:r>
          <a:endParaRPr lang="en-GB" sz="1800" kern="1200" dirty="0">
            <a:solidFill>
              <a:schemeClr val="bg1"/>
            </a:solidFill>
          </a:endParaRPr>
        </a:p>
      </dsp:txBody>
      <dsp:txXfrm>
        <a:off x="66792" y="117784"/>
        <a:ext cx="2114861" cy="4290394"/>
      </dsp:txXfrm>
    </dsp:sp>
    <dsp:sp modelId="{5B5F3EA8-78BF-4302-83B8-52A8FC60099C}">
      <dsp:nvSpPr>
        <dsp:cNvPr id="0" name=""/>
        <dsp:cNvSpPr/>
      </dsp:nvSpPr>
      <dsp:spPr>
        <a:xfrm rot="19426">
          <a:off x="2439010" y="2006973"/>
          <a:ext cx="406121" cy="52916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GB" sz="2200" kern="1200"/>
        </a:p>
      </dsp:txBody>
      <dsp:txXfrm>
        <a:off x="2439011" y="2112463"/>
        <a:ext cx="284285" cy="317501"/>
      </dsp:txXfrm>
    </dsp:sp>
    <dsp:sp modelId="{BAB58B3F-109F-498F-8DAF-93F6BBC91CFF}">
      <dsp:nvSpPr>
        <dsp:cNvPr id="0" name=""/>
        <dsp:cNvSpPr/>
      </dsp:nvSpPr>
      <dsp:spPr>
        <a:xfrm>
          <a:off x="3013704" y="68935"/>
          <a:ext cx="2219120" cy="442198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tx1"/>
              </a:solidFill>
            </a:rPr>
            <a:t>School Development Plan</a:t>
          </a:r>
        </a:p>
        <a:p>
          <a:pPr lvl="0" algn="ctr" defTabSz="1066800">
            <a:lnSpc>
              <a:spcPct val="90000"/>
            </a:lnSpc>
            <a:spcBef>
              <a:spcPct val="0"/>
            </a:spcBef>
            <a:spcAft>
              <a:spcPct val="35000"/>
            </a:spcAft>
          </a:pPr>
          <a:endParaRPr lang="en-GB" sz="2400" kern="1200" dirty="0" smtClean="0">
            <a:solidFill>
              <a:schemeClr val="tx1"/>
            </a:solidFill>
          </a:endParaRPr>
        </a:p>
        <a:p>
          <a:pPr lvl="0" algn="l" defTabSz="1066800">
            <a:lnSpc>
              <a:spcPct val="90000"/>
            </a:lnSpc>
            <a:spcBef>
              <a:spcPct val="0"/>
            </a:spcBef>
            <a:spcAft>
              <a:spcPct val="35000"/>
            </a:spcAft>
          </a:pPr>
          <a:r>
            <a:rPr lang="en-GB" sz="1800" kern="1200" dirty="0" smtClean="0"/>
            <a:t>Developed by SLT based on Strategy</a:t>
          </a:r>
        </a:p>
        <a:p>
          <a:pPr lvl="0" algn="l" defTabSz="1066800">
            <a:lnSpc>
              <a:spcPct val="90000"/>
            </a:lnSpc>
            <a:spcBef>
              <a:spcPct val="0"/>
            </a:spcBef>
            <a:spcAft>
              <a:spcPct val="35000"/>
            </a:spcAft>
          </a:pPr>
          <a:r>
            <a:rPr lang="en-GB" sz="1800" kern="1200" dirty="0" smtClean="0"/>
            <a:t>Details how strategy is to be implemented</a:t>
          </a:r>
        </a:p>
        <a:p>
          <a:pPr lvl="0" algn="l" defTabSz="1066800">
            <a:lnSpc>
              <a:spcPct val="90000"/>
            </a:lnSpc>
            <a:spcBef>
              <a:spcPct val="0"/>
            </a:spcBef>
            <a:spcAft>
              <a:spcPct val="35000"/>
            </a:spcAft>
          </a:pPr>
          <a:r>
            <a:rPr lang="en-GB" sz="1800" kern="1200" dirty="0" smtClean="0"/>
            <a:t>Agreed by the Board</a:t>
          </a:r>
          <a:endParaRPr lang="en-GB" sz="1800" kern="1200" dirty="0"/>
        </a:p>
      </dsp:txBody>
      <dsp:txXfrm>
        <a:off x="3078700" y="133931"/>
        <a:ext cx="2089128" cy="4291994"/>
      </dsp:txXfrm>
    </dsp:sp>
    <dsp:sp modelId="{35577CF6-EAF0-496B-9EBC-A5ED4CF0CD8E}">
      <dsp:nvSpPr>
        <dsp:cNvPr id="0" name=""/>
        <dsp:cNvSpPr/>
      </dsp:nvSpPr>
      <dsp:spPr>
        <a:xfrm rot="51554">
          <a:off x="5448973" y="2038663"/>
          <a:ext cx="458341" cy="52916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GB" sz="2200" kern="1200"/>
        </a:p>
      </dsp:txBody>
      <dsp:txXfrm>
        <a:off x="5448981" y="2143466"/>
        <a:ext cx="320839" cy="317501"/>
      </dsp:txXfrm>
    </dsp:sp>
    <dsp:sp modelId="{B50278D4-3347-4F5B-BEE2-A5560F94DD3C}">
      <dsp:nvSpPr>
        <dsp:cNvPr id="0" name=""/>
        <dsp:cNvSpPr/>
      </dsp:nvSpPr>
      <dsp:spPr>
        <a:xfrm>
          <a:off x="6097522" y="175243"/>
          <a:ext cx="2055034" cy="429940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tx1"/>
              </a:solidFill>
            </a:rPr>
            <a:t>Delivery</a:t>
          </a:r>
        </a:p>
        <a:p>
          <a:pPr lvl="0" algn="ctr" defTabSz="1066800">
            <a:lnSpc>
              <a:spcPct val="90000"/>
            </a:lnSpc>
            <a:spcBef>
              <a:spcPct val="0"/>
            </a:spcBef>
            <a:spcAft>
              <a:spcPct val="35000"/>
            </a:spcAft>
          </a:pPr>
          <a:endParaRPr lang="en-GB" sz="2400" b="1" kern="1200" dirty="0" smtClean="0">
            <a:solidFill>
              <a:schemeClr val="tx1"/>
            </a:solidFill>
          </a:endParaRPr>
        </a:p>
        <a:p>
          <a:pPr lvl="0" algn="ctr" defTabSz="1066800">
            <a:lnSpc>
              <a:spcPct val="90000"/>
            </a:lnSpc>
            <a:spcBef>
              <a:spcPct val="0"/>
            </a:spcBef>
            <a:spcAft>
              <a:spcPct val="35000"/>
            </a:spcAft>
          </a:pPr>
          <a:endParaRPr lang="en-GB" sz="2400" b="1" kern="1200" dirty="0" smtClean="0">
            <a:solidFill>
              <a:schemeClr val="tx1"/>
            </a:solidFill>
          </a:endParaRPr>
        </a:p>
        <a:p>
          <a:pPr lvl="0" algn="l" defTabSz="1066800">
            <a:lnSpc>
              <a:spcPct val="90000"/>
            </a:lnSpc>
            <a:spcBef>
              <a:spcPct val="0"/>
            </a:spcBef>
            <a:spcAft>
              <a:spcPct val="35000"/>
            </a:spcAft>
          </a:pPr>
          <a:r>
            <a:rPr lang="en-GB" sz="1800" kern="1200" dirty="0" smtClean="0"/>
            <a:t>Led by SLT with Staff</a:t>
          </a:r>
        </a:p>
        <a:p>
          <a:pPr lvl="0" algn="l" defTabSz="1066800">
            <a:lnSpc>
              <a:spcPct val="90000"/>
            </a:lnSpc>
            <a:spcBef>
              <a:spcPct val="0"/>
            </a:spcBef>
            <a:spcAft>
              <a:spcPct val="35000"/>
            </a:spcAft>
          </a:pPr>
          <a:r>
            <a:rPr lang="en-GB" sz="1800" kern="1200" dirty="0" smtClean="0"/>
            <a:t>Monitored by Governors, parents and students</a:t>
          </a:r>
        </a:p>
        <a:p>
          <a:pPr lvl="0" algn="l" defTabSz="1066800">
            <a:lnSpc>
              <a:spcPct val="90000"/>
            </a:lnSpc>
            <a:spcBef>
              <a:spcPct val="0"/>
            </a:spcBef>
            <a:spcAft>
              <a:spcPct val="35000"/>
            </a:spcAft>
          </a:pPr>
          <a:r>
            <a:rPr lang="en-GB" sz="1800" kern="1200" dirty="0" smtClean="0"/>
            <a:t>Evaluated via KPIs and DATA</a:t>
          </a:r>
          <a:endParaRPr lang="en-GB" sz="1800" kern="1200" dirty="0"/>
        </a:p>
      </dsp:txBody>
      <dsp:txXfrm>
        <a:off x="6157712" y="235433"/>
        <a:ext cx="1934654" cy="41790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51EF0-FA55-C74B-87A5-EACAB0ACEDB0}" type="datetimeFigureOut">
              <a:rPr lang="en-US" smtClean="0"/>
              <a:t>19/01/16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C39DE-D8E5-7041-A7C8-77FAD833370D}" type="slidenum">
              <a:rPr lang="en-US" smtClean="0"/>
              <a:t>‹#›</a:t>
            </a:fld>
            <a:endParaRPr lang="en-US"/>
          </a:p>
        </p:txBody>
      </p:sp>
    </p:spTree>
    <p:extLst>
      <p:ext uri="{BB962C8B-B14F-4D97-AF65-F5344CB8AC3E}">
        <p14:creationId xmlns:p14="http://schemas.microsoft.com/office/powerpoint/2010/main" val="3347212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baseline="0" dirty="0" smtClean="0"/>
              <a:t>Note: </a:t>
            </a:r>
          </a:p>
          <a:p>
            <a:endParaRPr lang="en-GB" b="0" baseline="0" dirty="0" smtClean="0"/>
          </a:p>
          <a:p>
            <a:r>
              <a:rPr lang="en-GB" b="1" baseline="0" dirty="0" smtClean="0"/>
              <a:t>Pupil learning: aka Attainment </a:t>
            </a:r>
            <a:r>
              <a:rPr lang="en-GB" b="0" baseline="0" dirty="0" smtClean="0"/>
              <a:t>is the absolute performance of your school: </a:t>
            </a:r>
            <a:r>
              <a:rPr lang="en-GB" b="0" baseline="0" dirty="0" err="1" smtClean="0"/>
              <a:t>eg</a:t>
            </a:r>
            <a:r>
              <a:rPr lang="en-GB" b="0" baseline="0" dirty="0" smtClean="0"/>
              <a:t> the number of children achieving Level 4 or Level 5 in English and Maths at the end of KS2 (Years 3-6) or 5A*-C at GCSE and/or EBACC and/or new Progress 8 measures etc </a:t>
            </a:r>
          </a:p>
          <a:p>
            <a:endParaRPr lang="en-GB" b="0" baseline="0" dirty="0" smtClean="0"/>
          </a:p>
          <a:p>
            <a:r>
              <a:rPr lang="en-GB" b="1" baseline="0" dirty="0" smtClean="0"/>
              <a:t>Pupil Progress: </a:t>
            </a:r>
            <a:r>
              <a:rPr lang="en-GB" b="0" baseline="0" dirty="0" smtClean="0"/>
              <a:t>measures attainment vs projected performance based on previous measurements.  For secondary schools, this tends to be based on KS2 SATs (not available from independent primaries) which sets an expectation of what academic attainment a child should be expected to reach at end of KS3 (7,8,9) and KS4 (10 and 11 – GCSEs)</a:t>
            </a:r>
          </a:p>
          <a:p>
            <a:endParaRPr lang="en-GB" b="0" baseline="0" dirty="0" smtClean="0"/>
          </a:p>
          <a:p>
            <a:r>
              <a:rPr lang="en-GB" b="1" baseline="0" dirty="0" smtClean="0"/>
              <a:t>Closing the Gap </a:t>
            </a:r>
            <a:r>
              <a:rPr lang="en-GB" b="0" baseline="0" dirty="0" smtClean="0"/>
              <a:t>is about the performance of minority groups in your school (</a:t>
            </a:r>
            <a:r>
              <a:rPr lang="en-GB" b="0" baseline="0" dirty="0" err="1" smtClean="0"/>
              <a:t>eg</a:t>
            </a:r>
            <a:r>
              <a:rPr lang="en-GB" b="0" baseline="0" dirty="0" smtClean="0"/>
              <a:t> Children Looked After; Special Educational Needs; Pupil Premium) and about any specific differences observed in cohort performance (girls vs boys; different ethnic groups; SEAL)</a:t>
            </a:r>
          </a:p>
          <a:p>
            <a:endParaRPr lang="en-GB" b="0" baseline="0" dirty="0" smtClean="0"/>
          </a:p>
          <a:p>
            <a:r>
              <a:rPr lang="en-GB" b="1" baseline="0" dirty="0" smtClean="0"/>
              <a:t>Quality of Teaching</a:t>
            </a:r>
            <a:r>
              <a:rPr lang="en-GB" b="0" baseline="0" dirty="0" smtClean="0"/>
              <a:t>: professional judgment; not down to Governors.  But you should expect to hear whether there is any significant difference in performance between departments or between classes – and what is being done to improve standards (</a:t>
            </a:r>
            <a:r>
              <a:rPr lang="en-GB" b="0" baseline="0" dirty="0" err="1" smtClean="0"/>
              <a:t>eg</a:t>
            </a:r>
            <a:r>
              <a:rPr lang="en-GB" b="0" baseline="0" dirty="0" smtClean="0"/>
              <a:t> lesson </a:t>
            </a:r>
            <a:r>
              <a:rPr lang="en-GB" b="0" baseline="0" dirty="0" err="1" smtClean="0"/>
              <a:t>obs</a:t>
            </a:r>
            <a:r>
              <a:rPr lang="en-GB" b="0" baseline="0" dirty="0" smtClean="0"/>
              <a:t>, CPD etc)</a:t>
            </a:r>
            <a:endParaRPr lang="en-GB" b="1" baseline="0" dirty="0" smtClean="0"/>
          </a:p>
        </p:txBody>
      </p:sp>
      <p:sp>
        <p:nvSpPr>
          <p:cNvPr id="4" name="Slide Number Placeholder 3"/>
          <p:cNvSpPr>
            <a:spLocks noGrp="1"/>
          </p:cNvSpPr>
          <p:nvPr>
            <p:ph type="sldNum" sz="quarter" idx="10"/>
          </p:nvPr>
        </p:nvSpPr>
        <p:spPr/>
        <p:txBody>
          <a:bodyPr/>
          <a:lstStyle/>
          <a:p>
            <a:fld id="{0BA53EBA-CA7C-482E-A5AF-4F594D4FF7B7}"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823265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8680" y="4343402"/>
            <a:ext cx="5623520" cy="4531837"/>
          </a:xfrm>
        </p:spPr>
        <p:txBody>
          <a:bodyPr/>
          <a:lstStyle/>
          <a:p>
            <a:r>
              <a:rPr lang="en-GB" b="0" baseline="0" dirty="0" smtClean="0"/>
              <a:t>Are you focussing on the right things?</a:t>
            </a:r>
          </a:p>
        </p:txBody>
      </p:sp>
      <p:sp>
        <p:nvSpPr>
          <p:cNvPr id="4" name="Slide Number Placeholder 3"/>
          <p:cNvSpPr>
            <a:spLocks noGrp="1"/>
          </p:cNvSpPr>
          <p:nvPr>
            <p:ph type="sldNum" sz="quarter" idx="10"/>
          </p:nvPr>
        </p:nvSpPr>
        <p:spPr/>
        <p:txBody>
          <a:bodyPr/>
          <a:lstStyle/>
          <a:p>
            <a:fld id="{0BA53EBA-CA7C-482E-A5AF-4F594D4FF7B7}"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82326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EASE-Powerpoint-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19982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174368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11756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9535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740D568-B5FA-824A-8B2D-78AD637D573C}" type="datetimeFigureOut">
              <a:rPr lang="en-US" smtClean="0"/>
              <a:t>19/01/16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5D5C35F-C150-0046-B3E0-5614A26AEB1F}" type="slidenum">
              <a:rPr lang="en-US" smtClean="0"/>
              <a:t>‹#›</a:t>
            </a:fld>
            <a:endParaRPr lang="en-US"/>
          </a:p>
        </p:txBody>
      </p:sp>
    </p:spTree>
    <p:extLst>
      <p:ext uri="{BB962C8B-B14F-4D97-AF65-F5344CB8AC3E}">
        <p14:creationId xmlns:p14="http://schemas.microsoft.com/office/powerpoint/2010/main" val="326882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740D568-B5FA-824A-8B2D-78AD637D573C}" type="datetimeFigureOut">
              <a:rPr lang="en-US" smtClean="0"/>
              <a:t>19/01/16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5D5C35F-C150-0046-B3E0-5614A26AEB1F}" type="slidenum">
              <a:rPr lang="en-US" smtClean="0"/>
              <a:t>‹#›</a:t>
            </a:fld>
            <a:endParaRPr lang="en-US"/>
          </a:p>
        </p:txBody>
      </p:sp>
    </p:spTree>
    <p:extLst>
      <p:ext uri="{BB962C8B-B14F-4D97-AF65-F5344CB8AC3E}">
        <p14:creationId xmlns:p14="http://schemas.microsoft.com/office/powerpoint/2010/main" val="201076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740D568-B5FA-824A-8B2D-78AD637D573C}" type="datetimeFigureOut">
              <a:rPr lang="en-US" smtClean="0"/>
              <a:t>19/01/16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5D5C35F-C150-0046-B3E0-5614A26AEB1F}" type="slidenum">
              <a:rPr lang="en-US" smtClean="0"/>
              <a:t>‹#›</a:t>
            </a:fld>
            <a:endParaRPr lang="en-US"/>
          </a:p>
        </p:txBody>
      </p:sp>
    </p:spTree>
    <p:extLst>
      <p:ext uri="{BB962C8B-B14F-4D97-AF65-F5344CB8AC3E}">
        <p14:creationId xmlns:p14="http://schemas.microsoft.com/office/powerpoint/2010/main" val="2079790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740D568-B5FA-824A-8B2D-78AD637D573C}" type="datetimeFigureOut">
              <a:rPr lang="en-US" smtClean="0"/>
              <a:t>19/01/16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5D5C35F-C150-0046-B3E0-5614A26AEB1F}" type="slidenum">
              <a:rPr lang="en-US" smtClean="0"/>
              <a:t>‹#›</a:t>
            </a:fld>
            <a:endParaRPr lang="en-US"/>
          </a:p>
        </p:txBody>
      </p:sp>
    </p:spTree>
    <p:extLst>
      <p:ext uri="{BB962C8B-B14F-4D97-AF65-F5344CB8AC3E}">
        <p14:creationId xmlns:p14="http://schemas.microsoft.com/office/powerpoint/2010/main" val="145498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740D568-B5FA-824A-8B2D-78AD637D573C}" type="datetimeFigureOut">
              <a:rPr lang="en-US" smtClean="0"/>
              <a:t>19/01/16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5D5C35F-C150-0046-B3E0-5614A26AEB1F}" type="slidenum">
              <a:rPr lang="en-US" smtClean="0"/>
              <a:t>‹#›</a:t>
            </a:fld>
            <a:endParaRPr lang="en-US"/>
          </a:p>
        </p:txBody>
      </p:sp>
    </p:spTree>
    <p:extLst>
      <p:ext uri="{BB962C8B-B14F-4D97-AF65-F5344CB8AC3E}">
        <p14:creationId xmlns:p14="http://schemas.microsoft.com/office/powerpoint/2010/main" val="124926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Tree>
    <p:extLst>
      <p:ext uri="{BB962C8B-B14F-4D97-AF65-F5344CB8AC3E}">
        <p14:creationId xmlns:p14="http://schemas.microsoft.com/office/powerpoint/2010/main" val="335602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066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4102236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Content Placeholder 2"/>
          <p:cNvSpPr txBox="1">
            <a:spLocks/>
          </p:cNvSpPr>
          <p:nvPr/>
        </p:nvSpPr>
        <p:spPr>
          <a:xfrm>
            <a:off x="256874" y="1369816"/>
            <a:ext cx="8633820" cy="4756347"/>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smtClean="0">
              <a:solidFill>
                <a:schemeClr val="tx1">
                  <a:lumMod val="75000"/>
                  <a:lumOff val="25000"/>
                </a:schemeClr>
              </a:solidFill>
              <a:latin typeface="Arial"/>
              <a:cs typeface="Arial"/>
            </a:endParaRPr>
          </a:p>
        </p:txBody>
      </p:sp>
      <p:pic>
        <p:nvPicPr>
          <p:cNvPr id="3" name="Picture 2" descr="EASE-Powerpoint-internal-pages.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86723425"/>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60"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ga.org.uk/Guidance/Workings-Of-The-Governing-Body/Governance-Tools/Twenty-Questions.aspx"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623" y="2859688"/>
            <a:ext cx="2844987" cy="923330"/>
          </a:xfrm>
          <a:prstGeom prst="rect">
            <a:avLst/>
          </a:prstGeom>
          <a:noFill/>
        </p:spPr>
        <p:txBody>
          <a:bodyPr wrap="none" rtlCol="0">
            <a:spAutoFit/>
          </a:bodyPr>
          <a:lstStyle/>
          <a:p>
            <a:r>
              <a:rPr lang="en-US" dirty="0" smtClean="0">
                <a:solidFill>
                  <a:schemeClr val="bg1"/>
                </a:solidFill>
              </a:rPr>
              <a:t>Richard Levinge Governance</a:t>
            </a:r>
          </a:p>
          <a:p>
            <a:endParaRPr lang="en-US" dirty="0">
              <a:solidFill>
                <a:schemeClr val="bg1"/>
              </a:solidFill>
            </a:endParaRPr>
          </a:p>
          <a:p>
            <a:r>
              <a:rPr lang="en-US" dirty="0" smtClean="0">
                <a:solidFill>
                  <a:schemeClr val="bg1"/>
                </a:solidFill>
              </a:rPr>
              <a:t>Jamie Pembroke Data</a:t>
            </a:r>
            <a:endParaRPr lang="en-US" dirty="0">
              <a:solidFill>
                <a:schemeClr val="bg1"/>
              </a:solidFill>
            </a:endParaRPr>
          </a:p>
        </p:txBody>
      </p:sp>
    </p:spTree>
    <p:extLst>
      <p:ext uri="{BB962C8B-B14F-4D97-AF65-F5344CB8AC3E}">
        <p14:creationId xmlns:p14="http://schemas.microsoft.com/office/powerpoint/2010/main" val="308602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Governance Handbook</a:t>
            </a:r>
            <a:endParaRPr lang="en-US" dirty="0"/>
          </a:p>
        </p:txBody>
      </p:sp>
      <p:sp>
        <p:nvSpPr>
          <p:cNvPr id="3" name="Content Placeholder 2"/>
          <p:cNvSpPr>
            <a:spLocks noGrp="1"/>
          </p:cNvSpPr>
          <p:nvPr>
            <p:ph idx="4294967295"/>
          </p:nvPr>
        </p:nvSpPr>
        <p:spPr>
          <a:xfrm>
            <a:off x="0" y="1600200"/>
            <a:ext cx="8229600" cy="4525963"/>
          </a:xfrm>
          <a:prstGeom prst="rect">
            <a:avLst/>
          </a:prstGeom>
        </p:spPr>
        <p:txBody>
          <a:bodyPr/>
          <a:lstStyle/>
          <a:p>
            <a:endParaRPr lang="en-US" sz="1600" dirty="0"/>
          </a:p>
          <a:p>
            <a:r>
              <a:rPr lang="en-US" sz="1600" dirty="0" smtClean="0"/>
              <a:t>Rewrite – updated for </a:t>
            </a:r>
            <a:r>
              <a:rPr lang="en-US" sz="1600" dirty="0" err="1" smtClean="0"/>
              <a:t>Academisation</a:t>
            </a:r>
            <a:r>
              <a:rPr lang="en-US" sz="1600" dirty="0" smtClean="0"/>
              <a:t> – emphasis on the Prevent Strategy and Data</a:t>
            </a:r>
          </a:p>
          <a:p>
            <a:endParaRPr lang="en-US" sz="1600" dirty="0"/>
          </a:p>
          <a:p>
            <a:endParaRPr lang="en-US" sz="1600" dirty="0" smtClean="0"/>
          </a:p>
          <a:p>
            <a:r>
              <a:rPr lang="en-US" sz="1600" dirty="0">
                <a:hlinkClick r:id="rId2"/>
              </a:rPr>
              <a:t>https://www.gov.uk/government/uploads/system/uploads/attachment_data/file/481147/Governance_handbook_November_2015.pdf</a:t>
            </a:r>
          </a:p>
          <a:p>
            <a:endParaRPr lang="en-US" sz="1600" dirty="0" smtClean="0">
              <a:hlinkClick r:id="rId2"/>
            </a:endParaRPr>
          </a:p>
          <a:p>
            <a:endParaRPr lang="en-US" sz="1600" dirty="0">
              <a:hlinkClick r:id="rId2"/>
            </a:endParaRPr>
          </a:p>
          <a:p>
            <a:endParaRPr lang="en-US" sz="1600" dirty="0" smtClean="0">
              <a:hlinkClick r:id=""/>
            </a:endParaRPr>
          </a:p>
          <a:p>
            <a:r>
              <a:rPr lang="en-US" sz="1600" dirty="0" smtClean="0">
                <a:hlinkClick r:id=""/>
              </a:rPr>
              <a:t>http</a:t>
            </a:r>
            <a:r>
              <a:rPr lang="en-US" sz="1600" dirty="0">
                <a:hlinkClick r:id="rId2"/>
              </a:rPr>
              <a:t>://www.nga.org.uk/Guidance/Workings-Of-The-Governing-Body/Governance-Tools/Twenty-</a:t>
            </a:r>
            <a:r>
              <a:rPr lang="en-US" sz="1600" dirty="0" smtClean="0">
                <a:hlinkClick r:id="rId2"/>
              </a:rPr>
              <a:t>Questions.aspx</a:t>
            </a:r>
            <a:endParaRPr lang="en-US" sz="1600" dirty="0" smtClean="0"/>
          </a:p>
          <a:p>
            <a:endParaRPr lang="en-US" sz="1600" dirty="0"/>
          </a:p>
          <a:p>
            <a:endParaRPr lang="en-US" sz="1600" dirty="0"/>
          </a:p>
        </p:txBody>
      </p:sp>
    </p:spTree>
    <p:extLst>
      <p:ext uri="{BB962C8B-B14F-4D97-AF65-F5344CB8AC3E}">
        <p14:creationId xmlns:p14="http://schemas.microsoft.com/office/powerpoint/2010/main" val="10511058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the Strategy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96900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72487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Which Data?</a:t>
            </a:r>
            <a:endParaRPr lang="en-GB" dirty="0"/>
          </a:p>
        </p:txBody>
      </p:sp>
      <p:sp>
        <p:nvSpPr>
          <p:cNvPr id="3" name="Content Placeholder 2"/>
          <p:cNvSpPr>
            <a:spLocks noGrp="1"/>
          </p:cNvSpPr>
          <p:nvPr>
            <p:ph idx="1"/>
          </p:nvPr>
        </p:nvSpPr>
        <p:spPr/>
        <p:txBody>
          <a:bodyPr>
            <a:normAutofit fontScale="85000" lnSpcReduction="20000"/>
          </a:bodyPr>
          <a:lstStyle/>
          <a:p>
            <a:pPr marL="0" lvl="0" indent="0">
              <a:buNone/>
            </a:pPr>
            <a:r>
              <a:rPr lang="en-GB" sz="2800" dirty="0" smtClean="0">
                <a:solidFill>
                  <a:srgbClr val="292934"/>
                </a:solidFill>
                <a:latin typeface="Arial"/>
              </a:rPr>
              <a:t>Governors need data that allows them to understand, monitor, and challenge on an </a:t>
            </a:r>
            <a:r>
              <a:rPr lang="en-GB" sz="2800" b="1" dirty="0" smtClean="0">
                <a:solidFill>
                  <a:srgbClr val="292934"/>
                </a:solidFill>
                <a:latin typeface="Arial"/>
              </a:rPr>
              <a:t>objective</a:t>
            </a:r>
            <a:r>
              <a:rPr lang="en-GB" sz="2800" dirty="0" smtClean="0">
                <a:solidFill>
                  <a:srgbClr val="292934"/>
                </a:solidFill>
                <a:latin typeface="Arial"/>
              </a:rPr>
              <a:t> basis: </a:t>
            </a:r>
          </a:p>
          <a:p>
            <a:pPr marL="0" lvl="0" indent="0">
              <a:buNone/>
            </a:pPr>
            <a:endParaRPr lang="en-GB" sz="1300" dirty="0"/>
          </a:p>
          <a:p>
            <a:r>
              <a:rPr lang="en-GB" sz="2800" dirty="0" smtClean="0"/>
              <a:t>Make-up of your school community</a:t>
            </a:r>
          </a:p>
          <a:p>
            <a:r>
              <a:rPr lang="en-GB" sz="2800" dirty="0" smtClean="0"/>
              <a:t>Pupil </a:t>
            </a:r>
            <a:r>
              <a:rPr lang="en-GB" sz="2800" dirty="0"/>
              <a:t>learning</a:t>
            </a:r>
          </a:p>
          <a:p>
            <a:r>
              <a:rPr lang="en-GB" sz="2800" dirty="0"/>
              <a:t>Pupil </a:t>
            </a:r>
            <a:r>
              <a:rPr lang="en-GB" sz="2800" dirty="0" smtClean="0"/>
              <a:t>progress</a:t>
            </a:r>
          </a:p>
          <a:p>
            <a:r>
              <a:rPr lang="en-GB" sz="2800" dirty="0" smtClean="0"/>
              <a:t>‘Closing The Gap’</a:t>
            </a:r>
          </a:p>
          <a:p>
            <a:r>
              <a:rPr lang="en-GB" sz="2800" dirty="0" smtClean="0"/>
              <a:t>Quality </a:t>
            </a:r>
            <a:r>
              <a:rPr lang="en-GB" sz="2800" dirty="0"/>
              <a:t>of teaching</a:t>
            </a:r>
          </a:p>
          <a:p>
            <a:r>
              <a:rPr lang="en-GB" sz="2800" dirty="0" smtClean="0"/>
              <a:t>Applications</a:t>
            </a:r>
            <a:r>
              <a:rPr lang="en-GB" sz="2800" dirty="0"/>
              <a:t>, admissions, attendance, exclusions</a:t>
            </a:r>
          </a:p>
          <a:p>
            <a:r>
              <a:rPr lang="en-GB" sz="2800" dirty="0"/>
              <a:t>Staff absence, recruitment, retention, morale, performance and appraisal (PRP)</a:t>
            </a:r>
          </a:p>
          <a:p>
            <a:r>
              <a:rPr lang="en-GB" sz="2800" dirty="0" smtClean="0"/>
              <a:t>Financial and legal risks</a:t>
            </a:r>
          </a:p>
          <a:p>
            <a:r>
              <a:rPr lang="en-GB" sz="2800" dirty="0" smtClean="0"/>
              <a:t>Pupil Premium</a:t>
            </a:r>
            <a:endParaRPr lang="en-GB" dirty="0" smtClean="0"/>
          </a:p>
        </p:txBody>
      </p:sp>
    </p:spTree>
    <p:extLst>
      <p:ext uri="{BB962C8B-B14F-4D97-AF65-F5344CB8AC3E}">
        <p14:creationId xmlns:p14="http://schemas.microsoft.com/office/powerpoint/2010/main" val="41801608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DfE</a:t>
            </a:r>
            <a:r>
              <a:rPr lang="en-US" sz="3200" dirty="0" smtClean="0"/>
              <a:t> view of the importance of Data</a:t>
            </a:r>
            <a:br>
              <a:rPr lang="en-US" sz="3200" dirty="0" smtClean="0"/>
            </a:br>
            <a:r>
              <a:rPr lang="en-US" sz="3200" dirty="0" smtClean="0"/>
              <a:t>(source: Governance Handbook)</a:t>
            </a:r>
            <a:endParaRPr lang="en-US" sz="3200" dirty="0"/>
          </a:p>
        </p:txBody>
      </p:sp>
      <p:sp>
        <p:nvSpPr>
          <p:cNvPr id="3" name="Content Placeholder 2"/>
          <p:cNvSpPr>
            <a:spLocks noGrp="1"/>
          </p:cNvSpPr>
          <p:nvPr>
            <p:ph idx="1"/>
          </p:nvPr>
        </p:nvSpPr>
        <p:spPr/>
        <p:txBody>
          <a:bodyPr/>
          <a:lstStyle/>
          <a:p>
            <a:pPr marL="0" indent="0">
              <a:buNone/>
            </a:pPr>
            <a:r>
              <a:rPr lang="en-US" sz="1200" b="1" dirty="0">
                <a:solidFill>
                  <a:srgbClr val="FF0000"/>
                </a:solidFill>
              </a:rPr>
              <a:t>2.4 The importance of objective data </a:t>
            </a:r>
            <a:endParaRPr lang="en-US" sz="1200" dirty="0">
              <a:solidFill>
                <a:srgbClr val="FF0000"/>
              </a:solidFill>
            </a:endParaRPr>
          </a:p>
          <a:p>
            <a:pPr marL="457200" lvl="1" indent="0">
              <a:buNone/>
            </a:pPr>
            <a:r>
              <a:rPr lang="en-US" sz="1200" dirty="0"/>
              <a:t>The board must have access to objective, high quality and timely data if it is to create robust accountability and know the questions that need to be asked of the school leadership. </a:t>
            </a:r>
          </a:p>
          <a:p>
            <a:pPr marL="457200" lvl="1" indent="0">
              <a:buNone/>
            </a:pPr>
            <a:r>
              <a:rPr lang="en-US" sz="1200" dirty="0"/>
              <a:t>It is essential that every board has at least one governor with the skills to understand and interpret the full detail of the educational performance and the financial data available. These governors should make sure that the board has a correct understanding of the school’s performance and finances. They should identify from the data the issues that need to be discussed and addressed as a priority. Other governors should learn from them and undertake any available training opportunities to improve their confidence and skills in looking at data. While boards may decide to establish a committee to look in detail at performance data, all governors should be able to engage fully with discussions about data in relation to the educational and financial performance of their school. If they cannot, they should undertake appropriate training or development to enable them to do so. This includes MAT boards who should not leave this function solely to LGBs, where they are in place, but should themselves be familiar with and interrogate key performance data. </a:t>
            </a:r>
            <a:r>
              <a:rPr lang="en-US" sz="1200" dirty="0" smtClean="0"/>
              <a:t> </a:t>
            </a:r>
            <a:endParaRPr lang="en-US" sz="1200" dirty="0"/>
          </a:p>
          <a:p>
            <a:pPr marL="0" indent="0">
              <a:buNone/>
            </a:pPr>
            <a:r>
              <a:rPr lang="en-US" sz="1200" b="1" dirty="0">
                <a:solidFill>
                  <a:srgbClr val="FF0000"/>
                </a:solidFill>
              </a:rPr>
              <a:t>2.4.1 Sources of education data </a:t>
            </a:r>
            <a:endParaRPr lang="en-US" sz="1200" dirty="0">
              <a:solidFill>
                <a:srgbClr val="FF0000"/>
              </a:solidFill>
            </a:endParaRPr>
          </a:p>
          <a:p>
            <a:pPr marL="0" indent="0">
              <a:buNone/>
            </a:pPr>
            <a:r>
              <a:rPr lang="en-US" sz="1200" dirty="0"/>
              <a:t>It is the </a:t>
            </a:r>
            <a:r>
              <a:rPr lang="en-US" sz="1200" dirty="0" err="1"/>
              <a:t>headteacher’s</a:t>
            </a:r>
            <a:r>
              <a:rPr lang="en-US" sz="1200" dirty="0"/>
              <a:t> job to provide their board with the information it needs to do its job well. This means they should help the board access the data published by the department and </a:t>
            </a:r>
            <a:r>
              <a:rPr lang="en-US" sz="1200" dirty="0" err="1"/>
              <a:t>Ofsted</a:t>
            </a:r>
            <a:r>
              <a:rPr lang="en-US" sz="1200" dirty="0"/>
              <a:t>. They should also provide whatever management information the board requires to monitor different aspects of life in the school throughout the year. In particular, a board will need to see information relating to the priorities it has identified for improvement. This might include data on: </a:t>
            </a:r>
          </a:p>
          <a:p>
            <a:pPr marL="457200" lvl="1" indent="0">
              <a:buNone/>
            </a:pPr>
            <a:r>
              <a:rPr lang="en-US" sz="1200" dirty="0"/>
              <a:t>pupil learning and progress; </a:t>
            </a:r>
          </a:p>
          <a:p>
            <a:pPr marL="457200" lvl="1" indent="0">
              <a:buNone/>
            </a:pPr>
            <a:r>
              <a:rPr lang="en-US" sz="1200" dirty="0"/>
              <a:t>pupil applications, admissions, attendance and exclusions; </a:t>
            </a:r>
          </a:p>
          <a:p>
            <a:pPr marL="457200" lvl="1" indent="0">
              <a:buNone/>
            </a:pPr>
            <a:r>
              <a:rPr lang="en-US" sz="1200" dirty="0"/>
              <a:t>staff deployment, absence, recruitment, retention, morale and performance; and </a:t>
            </a:r>
          </a:p>
          <a:p>
            <a:pPr marL="457200" lvl="1" indent="0">
              <a:buNone/>
            </a:pPr>
            <a:r>
              <a:rPr lang="en-US" sz="1200" dirty="0"/>
              <a:t>the quality of teaching. </a:t>
            </a:r>
          </a:p>
          <a:p>
            <a:endParaRPr lang="en-US" sz="1200" dirty="0"/>
          </a:p>
        </p:txBody>
      </p:sp>
    </p:spTree>
    <p:extLst>
      <p:ext uri="{BB962C8B-B14F-4D97-AF65-F5344CB8AC3E}">
        <p14:creationId xmlns:p14="http://schemas.microsoft.com/office/powerpoint/2010/main" val="29054008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Continued</a:t>
            </a:r>
            <a:endParaRPr lang="en-US" sz="3200" dirty="0"/>
          </a:p>
        </p:txBody>
      </p:sp>
      <p:sp>
        <p:nvSpPr>
          <p:cNvPr id="3" name="Content Placeholder 2"/>
          <p:cNvSpPr>
            <a:spLocks noGrp="1"/>
          </p:cNvSpPr>
          <p:nvPr>
            <p:ph idx="1"/>
          </p:nvPr>
        </p:nvSpPr>
        <p:spPr/>
        <p:txBody>
          <a:bodyPr/>
          <a:lstStyle/>
          <a:p>
            <a:pPr marL="0" indent="0">
              <a:buNone/>
            </a:pPr>
            <a:r>
              <a:rPr lang="en-US" sz="1200" dirty="0"/>
              <a:t>The board, not the </a:t>
            </a:r>
            <a:r>
              <a:rPr lang="en-US" sz="1200" dirty="0" err="1"/>
              <a:t>headteacher</a:t>
            </a:r>
            <a:r>
              <a:rPr lang="en-US" sz="1200" dirty="0"/>
              <a:t>, should determine the scope and format of </a:t>
            </a:r>
            <a:r>
              <a:rPr lang="en-US" sz="1200" dirty="0" err="1"/>
              <a:t>headteacher’s</a:t>
            </a:r>
            <a:r>
              <a:rPr lang="en-US" sz="1200" dirty="0"/>
              <a:t> reports. This will mean that the board receives the information it needs in a format that enables it to stay focused on its core strategic functions and not get distracted or overwhelmed by information of secondary importance. As MATs grow, their scale means that they have greater opportunity to employ a central executive team to help them discharge their oversight responsibilities, including by compiling and </a:t>
            </a:r>
            <a:r>
              <a:rPr lang="en-US" sz="1200" dirty="0" err="1"/>
              <a:t>analysing</a:t>
            </a:r>
            <a:r>
              <a:rPr lang="en-US" sz="1200" dirty="0"/>
              <a:t> pupil progress and financial performance data and using a standard template to present data from each school in the MAT. </a:t>
            </a:r>
          </a:p>
          <a:p>
            <a:pPr marL="0" indent="0">
              <a:buNone/>
            </a:pPr>
            <a:r>
              <a:rPr lang="en-US" sz="1200" dirty="0"/>
              <a:t>The </a:t>
            </a:r>
            <a:r>
              <a:rPr lang="en-US" sz="1200" dirty="0" err="1"/>
              <a:t>headteacher</a:t>
            </a:r>
            <a:r>
              <a:rPr lang="en-US" sz="1200" dirty="0"/>
              <a:t> and school should not be the only source of information for the board. That would make it hard to hold the </a:t>
            </a:r>
            <a:r>
              <a:rPr lang="en-US" sz="1200" dirty="0" err="1"/>
              <a:t>headteacher</a:t>
            </a:r>
            <a:r>
              <a:rPr lang="en-US" sz="1200" dirty="0"/>
              <a:t> to account properly. Governors need to make sure that at least once a year they see objective national data so that they are empowered to ask pertinent and searching questions. A board can get annual performance data direct from a number of sources. </a:t>
            </a:r>
          </a:p>
          <a:p>
            <a:pPr marL="0" indent="0">
              <a:buNone/>
            </a:pPr>
            <a:r>
              <a:rPr lang="en-US" sz="1200" b="1" dirty="0" err="1">
                <a:solidFill>
                  <a:srgbClr val="FF0000"/>
                </a:solidFill>
              </a:rPr>
              <a:t>Ofsted’s</a:t>
            </a:r>
            <a:r>
              <a:rPr lang="en-US" sz="1200" b="1" dirty="0">
                <a:solidFill>
                  <a:srgbClr val="FF0000"/>
                </a:solidFill>
              </a:rPr>
              <a:t> school performance dashboard </a:t>
            </a:r>
          </a:p>
          <a:p>
            <a:pPr marL="0" indent="0">
              <a:buNone/>
            </a:pPr>
            <a:r>
              <a:rPr lang="en-US" sz="1200" b="1" dirty="0" err="1"/>
              <a:t>Ofsted</a:t>
            </a:r>
            <a:r>
              <a:rPr lang="en-US" sz="1200" b="1" dirty="0"/>
              <a:t> has published short reports for schools in England to explain the school’s performance in a clear and simple way. The reports cover pupils’ attainment and progress in core subjects, their attendance, and how well the school is doing for its disadvantaged pupils. They show how well schools are performing compared to national averages and compared to similar schools – those whose pupils had similar attainment when they entered the school. Reports are available at key stages 1, 2 and 4. </a:t>
            </a:r>
          </a:p>
          <a:p>
            <a:pPr marL="0" indent="0">
              <a:buNone/>
            </a:pPr>
            <a:r>
              <a:rPr lang="en-US" sz="1200" b="1" dirty="0"/>
              <a:t>Governors who are not accustomed to looking at education performance data will find these reports an easy way to understand whether and how their school needs to improve; the reports help governors to raise questions. School and college </a:t>
            </a:r>
            <a:r>
              <a:rPr lang="en-US" sz="1200" b="1" dirty="0" smtClean="0"/>
              <a:t>performance </a:t>
            </a:r>
            <a:r>
              <a:rPr lang="en-US" sz="1200" b="1" dirty="0"/>
              <a:t>tables and RAISEonline2 provide detailed information that will help governors </a:t>
            </a:r>
            <a:r>
              <a:rPr lang="en-US" sz="1200" b="1" dirty="0" err="1"/>
              <a:t>scrutinise</a:t>
            </a:r>
            <a:r>
              <a:rPr lang="en-US" sz="1200" b="1" dirty="0"/>
              <a:t> any issues they find. </a:t>
            </a:r>
          </a:p>
          <a:p>
            <a:pPr marL="0" indent="0">
              <a:buNone/>
            </a:pPr>
            <a:r>
              <a:rPr lang="en-US" sz="1200" b="1" dirty="0">
                <a:solidFill>
                  <a:srgbClr val="FF0000"/>
                </a:solidFill>
              </a:rPr>
              <a:t>School and college performance tables </a:t>
            </a:r>
            <a:endParaRPr lang="en-US" sz="1200" dirty="0">
              <a:solidFill>
                <a:srgbClr val="FF0000"/>
              </a:solidFill>
            </a:endParaRPr>
          </a:p>
          <a:p>
            <a:pPr marL="0" indent="0">
              <a:buNone/>
            </a:pPr>
            <a:r>
              <a:rPr lang="en-US" sz="1200" dirty="0"/>
              <a:t>The department collects data about schools and publishes it in performance tables for everyone to see. This helps to ensure that there is sufficient transparency and public accountability for school performance. </a:t>
            </a:r>
          </a:p>
          <a:p>
            <a:endParaRPr lang="en-US" sz="1200" dirty="0"/>
          </a:p>
        </p:txBody>
      </p:sp>
    </p:spTree>
    <p:extLst>
      <p:ext uri="{BB962C8B-B14F-4D97-AF65-F5344CB8AC3E}">
        <p14:creationId xmlns:p14="http://schemas.microsoft.com/office/powerpoint/2010/main" val="5605788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Ofsted</a:t>
            </a:r>
            <a:r>
              <a:rPr lang="en-US" sz="3200" dirty="0" smtClean="0"/>
              <a:t> Data Dashboard(Sept 2015)</a:t>
            </a:r>
            <a:br>
              <a:rPr lang="en-US" sz="3200" dirty="0" smtClean="0"/>
            </a:br>
            <a:r>
              <a:rPr lang="en-US" sz="3200" dirty="0" smtClean="0"/>
              <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087230"/>
            <a:ext cx="8229600" cy="5038933"/>
          </a:xfrm>
        </p:spPr>
        <p:txBody>
          <a:bodyPr/>
          <a:lstStyle/>
          <a:p>
            <a:pPr marL="0" indent="0">
              <a:buNone/>
            </a:pPr>
            <a:r>
              <a:rPr lang="en-US" dirty="0" smtClean="0"/>
              <a:t>	</a:t>
            </a:r>
            <a:r>
              <a:rPr lang="en-US" sz="1600" dirty="0" smtClean="0"/>
              <a:t>	Is </a:t>
            </a:r>
            <a:r>
              <a:rPr lang="en-US" sz="1600" dirty="0"/>
              <a:t>this the picture that you were expecting</a:t>
            </a:r>
            <a:r>
              <a:rPr lang="en-US" sz="1600" dirty="0" smtClean="0"/>
              <a:t>?</a:t>
            </a:r>
          </a:p>
          <a:p>
            <a:pPr marL="0" indent="0">
              <a:buNone/>
            </a:pPr>
            <a:endParaRPr lang="en-US" sz="1600" dirty="0"/>
          </a:p>
          <a:p>
            <a:pPr marL="0" indent="0">
              <a:buNone/>
            </a:pPr>
            <a:r>
              <a:rPr lang="en-US" sz="1600" dirty="0"/>
              <a:t>	</a:t>
            </a:r>
            <a:r>
              <a:rPr lang="en-US" sz="1600" dirty="0" smtClean="0"/>
              <a:t>	Are </a:t>
            </a:r>
            <a:r>
              <a:rPr lang="en-US" sz="1600" dirty="0"/>
              <a:t>standards rising in reading, writing and mathematics at Key Stage 1 and </a:t>
            </a:r>
            <a:r>
              <a:rPr lang="en-US" sz="1600" dirty="0" smtClean="0"/>
              <a:t>		       	          Key Stage </a:t>
            </a:r>
            <a:r>
              <a:rPr lang="en-US" sz="1600" dirty="0"/>
              <a:t>2? </a:t>
            </a:r>
            <a:endParaRPr lang="en-US" sz="1600" dirty="0" smtClean="0"/>
          </a:p>
          <a:p>
            <a:pPr marL="0" indent="0">
              <a:buNone/>
            </a:pPr>
            <a:endParaRPr lang="en-US" sz="1600" dirty="0" smtClean="0"/>
          </a:p>
          <a:p>
            <a:pPr marL="0" indent="0">
              <a:buNone/>
            </a:pPr>
            <a:r>
              <a:rPr lang="en-US" sz="1600" dirty="0"/>
              <a:t>	</a:t>
            </a:r>
            <a:r>
              <a:rPr lang="en-US" sz="1600" dirty="0" smtClean="0"/>
              <a:t>	Are </a:t>
            </a:r>
            <a:r>
              <a:rPr lang="en-US" sz="1600" dirty="0"/>
              <a:t>standards rising in English, mathematics and science at Key Stage 4</a:t>
            </a:r>
            <a:r>
              <a:rPr lang="en-US" sz="1600" dirty="0" smtClean="0"/>
              <a:t>?</a:t>
            </a:r>
          </a:p>
          <a:p>
            <a:pPr marL="0" indent="0">
              <a:buNone/>
            </a:pPr>
            <a:r>
              <a:rPr lang="en-US" sz="1600" dirty="0" smtClean="0"/>
              <a:t> </a:t>
            </a:r>
            <a:endParaRPr lang="en-US" sz="1600" dirty="0"/>
          </a:p>
          <a:p>
            <a:pPr marL="0" indent="0">
              <a:buNone/>
            </a:pPr>
            <a:r>
              <a:rPr lang="en-US" sz="1600" dirty="0"/>
              <a:t>	</a:t>
            </a:r>
            <a:r>
              <a:rPr lang="en-US" sz="1600" dirty="0" smtClean="0"/>
              <a:t>	How </a:t>
            </a:r>
            <a:r>
              <a:rPr lang="en-US" sz="1600" dirty="0"/>
              <a:t>is your school performing compared with other schools with a similar </a:t>
            </a:r>
            <a:r>
              <a:rPr lang="en-US" sz="1600" dirty="0" smtClean="0"/>
              <a:t>		  	          intake </a:t>
            </a:r>
            <a:r>
              <a:rPr lang="en-US" sz="1600" dirty="0"/>
              <a:t>of pupils? </a:t>
            </a:r>
            <a:endParaRPr lang="en-US" sz="1600" dirty="0" smtClean="0"/>
          </a:p>
          <a:p>
            <a:pPr marL="0" indent="0">
              <a:buNone/>
            </a:pPr>
            <a:endParaRPr lang="en-US" sz="1600" dirty="0"/>
          </a:p>
          <a:p>
            <a:pPr marL="0" indent="0">
              <a:buNone/>
            </a:pPr>
            <a:r>
              <a:rPr lang="en-US" sz="1600" dirty="0"/>
              <a:t>	</a:t>
            </a:r>
            <a:r>
              <a:rPr lang="en-US" sz="1600" dirty="0" smtClean="0"/>
              <a:t>	Are </a:t>
            </a:r>
            <a:r>
              <a:rPr lang="en-US" sz="1600" dirty="0"/>
              <a:t>there differences between groups of pupils? </a:t>
            </a:r>
            <a:endParaRPr lang="en-US" sz="1600" dirty="0" smtClean="0"/>
          </a:p>
          <a:p>
            <a:pPr marL="0" indent="0">
              <a:buNone/>
            </a:pPr>
            <a:r>
              <a:rPr lang="en-US" sz="1600" dirty="0"/>
              <a:t>	</a:t>
            </a:r>
          </a:p>
          <a:p>
            <a:pPr marL="0" indent="0">
              <a:buNone/>
            </a:pPr>
            <a:r>
              <a:rPr lang="en-US" sz="1600" dirty="0"/>
              <a:t>	</a:t>
            </a:r>
            <a:r>
              <a:rPr lang="en-US" sz="1600" dirty="0" smtClean="0"/>
              <a:t>	Are </a:t>
            </a:r>
            <a:r>
              <a:rPr lang="en-US" sz="1600" dirty="0"/>
              <a:t>all pupils making the levels of progress expected of them? </a:t>
            </a:r>
            <a:endParaRPr lang="en-US" sz="1600" dirty="0" smtClean="0"/>
          </a:p>
          <a:p>
            <a:pPr marL="0" indent="0">
              <a:buNone/>
            </a:pPr>
            <a:endParaRPr lang="en-US" sz="1600" dirty="0" smtClean="0"/>
          </a:p>
          <a:p>
            <a:pPr marL="0" indent="0">
              <a:buNone/>
            </a:pPr>
            <a:r>
              <a:rPr lang="en-US" sz="1600" dirty="0"/>
              <a:t>	</a:t>
            </a:r>
            <a:r>
              <a:rPr lang="en-US" sz="1600" dirty="0" smtClean="0"/>
              <a:t>	Has </a:t>
            </a:r>
            <a:r>
              <a:rPr lang="en-US" sz="1600" dirty="0"/>
              <a:t>attendance improved over the last three </a:t>
            </a:r>
            <a:r>
              <a:rPr lang="en-US" sz="1600" dirty="0" smtClean="0"/>
              <a:t>years?</a:t>
            </a:r>
          </a:p>
          <a:p>
            <a:pPr marL="0" indent="0">
              <a:buNone/>
            </a:pPr>
            <a:endParaRPr lang="en-US" sz="1600" dirty="0"/>
          </a:p>
          <a:p>
            <a:pPr marL="0" indent="0">
              <a:buNone/>
            </a:pPr>
            <a:r>
              <a:rPr lang="en-US" sz="1600" dirty="0" smtClean="0"/>
              <a:t>		</a:t>
            </a:r>
            <a:r>
              <a:rPr lang="en-US" sz="1600" dirty="0" smtClean="0">
                <a:solidFill>
                  <a:srgbClr val="FF0000"/>
                </a:solidFill>
              </a:rPr>
              <a:t>http</a:t>
            </a:r>
            <a:r>
              <a:rPr lang="en-US" sz="1600" dirty="0">
                <a:solidFill>
                  <a:srgbClr val="FF0000"/>
                </a:solidFill>
              </a:rPr>
              <a:t>://</a:t>
            </a:r>
            <a:r>
              <a:rPr lang="en-US" sz="1600" dirty="0" err="1">
                <a:solidFill>
                  <a:srgbClr val="FF0000"/>
                </a:solidFill>
              </a:rPr>
              <a:t>dashboard.ofsted.gov.uk</a:t>
            </a:r>
            <a:r>
              <a:rPr lang="en-US" sz="1600" dirty="0">
                <a:solidFill>
                  <a:srgbClr val="FF0000"/>
                </a:solidFill>
              </a:rPr>
              <a:t>/questions-for-</a:t>
            </a:r>
            <a:r>
              <a:rPr lang="en-US" sz="1600" dirty="0" err="1">
                <a:solidFill>
                  <a:srgbClr val="FF0000"/>
                </a:solidFill>
              </a:rPr>
              <a:t>governors.php</a:t>
            </a: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p>
        </p:txBody>
      </p:sp>
    </p:spTree>
    <p:extLst>
      <p:ext uri="{BB962C8B-B14F-4D97-AF65-F5344CB8AC3E}">
        <p14:creationId xmlns:p14="http://schemas.microsoft.com/office/powerpoint/2010/main" val="2528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The Ofsted View of Data  </a:t>
            </a:r>
            <a:endParaRPr lang="en-GB" dirty="0"/>
          </a:p>
        </p:txBody>
      </p:sp>
      <p:sp>
        <p:nvSpPr>
          <p:cNvPr id="3" name="Content Placeholder 2"/>
          <p:cNvSpPr>
            <a:spLocks noGrp="1"/>
          </p:cNvSpPr>
          <p:nvPr>
            <p:ph idx="1"/>
          </p:nvPr>
        </p:nvSpPr>
        <p:spPr>
          <a:xfrm>
            <a:off x="457200" y="1412776"/>
            <a:ext cx="8363272" cy="4713387"/>
          </a:xfrm>
        </p:spPr>
        <p:txBody>
          <a:bodyPr>
            <a:normAutofit fontScale="25000" lnSpcReduction="20000"/>
          </a:bodyPr>
          <a:lstStyle/>
          <a:p>
            <a:pPr marL="0" indent="0">
              <a:buNone/>
            </a:pPr>
            <a:endParaRPr lang="en-GB" sz="3600" dirty="0" smtClean="0"/>
          </a:p>
          <a:p>
            <a:pPr marL="3405188" indent="-357188"/>
            <a:r>
              <a:rPr lang="en-GB" sz="11200" dirty="0" smtClean="0"/>
              <a:t>There </a:t>
            </a:r>
            <a:r>
              <a:rPr lang="en-GB" sz="11200" dirty="0"/>
              <a:t>are no excuses for governors who don’t understand and challenge their school </a:t>
            </a:r>
            <a:r>
              <a:rPr lang="en-GB" sz="11200" dirty="0" smtClean="0"/>
              <a:t>robustly</a:t>
            </a:r>
          </a:p>
          <a:p>
            <a:pPr marL="3048000" indent="0">
              <a:buNone/>
            </a:pPr>
            <a:endParaRPr lang="en-GB" sz="9600" dirty="0" smtClean="0"/>
          </a:p>
          <a:p>
            <a:pPr marL="3048000" indent="0">
              <a:buNone/>
            </a:pPr>
            <a:endParaRPr lang="en-GB" sz="9600" dirty="0" smtClean="0"/>
          </a:p>
          <a:p>
            <a:pPr marL="357188" indent="-357188"/>
            <a:r>
              <a:rPr lang="en-GB" sz="9600" dirty="0" smtClean="0"/>
              <a:t>Poor governance focuses on marginal rather than key issues: too much time spent looking at the quality of school lunches and not enough on maths and English.</a:t>
            </a:r>
          </a:p>
          <a:p>
            <a:pPr marL="3048000" indent="0">
              <a:buNone/>
            </a:pPr>
            <a:endParaRPr lang="en-GB" sz="9600" i="1" dirty="0" smtClean="0"/>
          </a:p>
          <a:p>
            <a:r>
              <a:rPr lang="en-GB" sz="9600" dirty="0" smtClean="0"/>
              <a:t>Many </a:t>
            </a:r>
            <a:r>
              <a:rPr lang="en-GB" sz="9600" dirty="0"/>
              <a:t>governors know their school </a:t>
            </a:r>
            <a:r>
              <a:rPr lang="en-GB" sz="9600" dirty="0" smtClean="0"/>
              <a:t>well. </a:t>
            </a:r>
            <a:r>
              <a:rPr lang="en-GB" sz="9600" dirty="0"/>
              <a:t>But for those that don’t, there are now no excuses. Inspectors will be very critical of governing bodies who, despite the Data Dashboard, still don’t know their school well enough</a:t>
            </a:r>
            <a:r>
              <a:rPr lang="en-GB" sz="9600" dirty="0" smtClean="0"/>
              <a:t>.</a:t>
            </a:r>
            <a:endParaRPr lang="en-GB" sz="9600" i="1" dirty="0"/>
          </a:p>
          <a:p>
            <a:pPr marL="0" indent="0" algn="r">
              <a:buNone/>
            </a:pPr>
            <a:endParaRPr lang="en-GB" sz="2800" i="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556792"/>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429677" y="1556792"/>
            <a:ext cx="977449" cy="1600438"/>
          </a:xfrm>
          <a:prstGeom prst="rect">
            <a:avLst/>
          </a:prstGeom>
          <a:noFill/>
        </p:spPr>
        <p:txBody>
          <a:bodyPr wrap="square" rtlCol="0">
            <a:spAutoFit/>
          </a:bodyPr>
          <a:lstStyle/>
          <a:p>
            <a:pPr algn="r"/>
            <a:r>
              <a:rPr lang="en-GB" sz="1400" b="1" i="1" dirty="0">
                <a:solidFill>
                  <a:schemeClr val="bg1"/>
                </a:solidFill>
              </a:rPr>
              <a:t>Sir</a:t>
            </a:r>
            <a:r>
              <a:rPr lang="en-GB" sz="1400" i="1" dirty="0">
                <a:solidFill>
                  <a:schemeClr val="bg1"/>
                </a:solidFill>
              </a:rPr>
              <a:t> </a:t>
            </a:r>
            <a:endParaRPr lang="en-GB" sz="1400" i="1" dirty="0" smtClean="0">
              <a:solidFill>
                <a:schemeClr val="bg1"/>
              </a:solidFill>
            </a:endParaRPr>
          </a:p>
          <a:p>
            <a:pPr algn="r"/>
            <a:r>
              <a:rPr lang="en-GB" sz="1400" b="1" i="1" dirty="0" smtClean="0">
                <a:solidFill>
                  <a:schemeClr val="bg1"/>
                </a:solidFill>
              </a:rPr>
              <a:t>Michael </a:t>
            </a:r>
            <a:r>
              <a:rPr lang="en-GB" sz="1400" b="1" i="1" dirty="0">
                <a:solidFill>
                  <a:schemeClr val="bg1"/>
                </a:solidFill>
              </a:rPr>
              <a:t>Wilshaw, </a:t>
            </a:r>
            <a:r>
              <a:rPr lang="en-GB" sz="1400" b="1" i="1" dirty="0" smtClean="0">
                <a:solidFill>
                  <a:schemeClr val="bg1"/>
                </a:solidFill>
              </a:rPr>
              <a:t>Ofsted </a:t>
            </a:r>
            <a:r>
              <a:rPr lang="en-GB" sz="1400" b="1" i="1" dirty="0">
                <a:solidFill>
                  <a:schemeClr val="bg1"/>
                </a:solidFill>
              </a:rPr>
              <a:t>Chief Inspector, 2012</a:t>
            </a:r>
          </a:p>
        </p:txBody>
      </p:sp>
    </p:spTree>
    <p:extLst>
      <p:ext uri="{BB962C8B-B14F-4D97-AF65-F5344CB8AC3E}">
        <p14:creationId xmlns:p14="http://schemas.microsoft.com/office/powerpoint/2010/main" val="34488103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19</TotalTime>
  <Words>1260</Words>
  <Application>Microsoft Macintosh PowerPoint</Application>
  <PresentationFormat>On-screen Show (4:3)</PresentationFormat>
  <Paragraphs>98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Theme</vt:lpstr>
      <vt:lpstr>PowerPoint Presentation</vt:lpstr>
      <vt:lpstr>New Governance Handbook</vt:lpstr>
      <vt:lpstr>Setting the Strategy</vt:lpstr>
      <vt:lpstr>Which Data?</vt:lpstr>
      <vt:lpstr>DfE view of the importance of Data (source: Governance Handbook)</vt:lpstr>
      <vt:lpstr>Continued</vt:lpstr>
      <vt:lpstr>Ofsted Data Dashboard(Sept 2015)   </vt:lpstr>
      <vt:lpstr>   The Ofsted View of Data  </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Levinge</dc:creator>
  <cp:lastModifiedBy>Richard Levinge</cp:lastModifiedBy>
  <cp:revision>6</cp:revision>
  <dcterms:created xsi:type="dcterms:W3CDTF">2016-01-19T07:32:35Z</dcterms:created>
  <dcterms:modified xsi:type="dcterms:W3CDTF">2016-01-19T16:27:43Z</dcterms:modified>
</cp:coreProperties>
</file>